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8" r:id="rId12"/>
    <p:sldId id="269" r:id="rId13"/>
    <p:sldId id="271" r:id="rId14"/>
    <p:sldId id="270" r:id="rId15"/>
    <p:sldId id="267" r:id="rId16"/>
    <p:sldId id="273" r:id="rId17"/>
    <p:sldId id="276" r:id="rId18"/>
    <p:sldId id="277" r:id="rId19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24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88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90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E8F7B6-DA6D-C713-87CA-E00C06835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50AFB6-FA62-D33A-2391-5B212C8046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881273-18C0-1DC4-447F-D66A8A7C30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B67DA-6776-1417-0C18-870D7CBC61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905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D13FC-BD8C-732C-3DFB-52B94DF008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A26D62-6E44-DEEE-91E0-1323E05779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1160F84-A2E7-8070-D6E2-D611ACEA58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D8D7F-5C83-BE26-6ABA-AD1FEFA78C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106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0E0184-B3BE-A340-088A-68B5892F7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501A35-9519-9B76-E894-ACB62EBA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94A793-AAF7-596C-49AC-8A2B81C43E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3C0FB5-AB01-6E5C-EEBA-F05DC2274A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1891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C12039-E2D1-56D2-FE6F-40DE255BE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12ED64-6495-6A55-4851-8EE91F2662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D71FEA-11BC-1000-3FF8-5D1FCDF277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C49F0-4276-BFB5-19F2-4DD921A010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683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728192-3CD3-A840-40C4-E094D6CF0E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5DEFD3-0DDE-70A8-FB2E-4095CD8480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D8F6B7-E709-6A6F-928E-970573C228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EFD15-39DB-7DE7-5985-FE1312AB91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160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55EFC4-1F59-8770-1775-9CA9E7B5C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38B854-E6BD-EF17-4FDA-C4DF8D958A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41B603-3174-9212-B1A9-3463153A05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DA0230-B127-1CA3-7B1D-4594F466C4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3289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D2742C-B4B5-98F0-B10C-685E741D2E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EB8635E-1D90-485B-B054-8DA5522AB7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29DFA7-3EDB-6BEA-8F25-894387089A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EAF73F-413A-16CB-F9C0-45CCAA1009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8017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7F9D3-2811-6D0E-EB53-83FFA7A45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A85421-C2A9-0A64-827F-4076819C0C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439CDF-09D3-96C8-D155-67981DD428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5B8D6-85C4-1F7C-1F31-9C5D98248A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18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DED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FB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01648"/>
            <a:ext cx="7556421" cy="42530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Post-War UXO Identification</a:t>
            </a:r>
            <a:endParaRPr lang="en-US" sz="8900" dirty="0"/>
          </a:p>
        </p:txBody>
      </p:sp>
      <p:sp>
        <p:nvSpPr>
          <p:cNvPr id="4" name="Text 1"/>
          <p:cNvSpPr/>
          <p:nvPr/>
        </p:nvSpPr>
        <p:spPr>
          <a:xfrm>
            <a:off x="6280190" y="5394841"/>
            <a:ext cx="748022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EECE 693 WiDS Hackathon Report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6280190" y="6301978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Sustainable Rebuilding Through Computer Vision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6280190" y="6847403"/>
            <a:ext cx="755642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Lynn Ariss, Tamara Fakih, Dana Kossaybati, Omar Ramadan, Zeinab Takach</a:t>
            </a: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Fall 2025–2026 | October 28th, 2025</a:t>
            </a:r>
            <a:endParaRPr 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0685C9-BB61-AB92-B103-1C0CBCD130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FC8387DD-94AE-9A36-0DBD-379DFBD3E327}"/>
              </a:ext>
            </a:extLst>
          </p:cNvPr>
          <p:cNvSpPr/>
          <p:nvPr/>
        </p:nvSpPr>
        <p:spPr>
          <a:xfrm>
            <a:off x="515010" y="2435575"/>
            <a:ext cx="7556421" cy="31060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96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Sustainability</a:t>
            </a:r>
          </a:p>
          <a:p>
            <a:pPr marL="0" indent="0" algn="ctr">
              <a:buNone/>
            </a:pPr>
            <a:r>
              <a:rPr lang="en-US" sz="96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&amp; Impact</a:t>
            </a:r>
            <a:endParaRPr lang="en-US" sz="96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BB9DC3F7-DF51-8B1D-D741-02C440AA65B8}"/>
              </a:ext>
            </a:extLst>
          </p:cNvPr>
          <p:cNvSpPr/>
          <p:nvPr/>
        </p:nvSpPr>
        <p:spPr>
          <a:xfrm>
            <a:off x="3086041" y="11591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6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3F2AF954-72F2-C602-5CAB-0CA4C1B79D23}"/>
              </a:ext>
            </a:extLst>
          </p:cNvPr>
          <p:cNvSpPr/>
          <p:nvPr/>
        </p:nvSpPr>
        <p:spPr>
          <a:xfrm>
            <a:off x="1530906" y="44223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101244C6-6FE2-081A-BAF3-705C71B633DA}"/>
              </a:ext>
            </a:extLst>
          </p:cNvPr>
          <p:cNvSpPr/>
          <p:nvPr/>
        </p:nvSpPr>
        <p:spPr>
          <a:xfrm>
            <a:off x="1530906" y="57292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0F7E3F5B-C807-3374-3279-0AC04BD214E2}"/>
              </a:ext>
            </a:extLst>
          </p:cNvPr>
          <p:cNvSpPr/>
          <p:nvPr/>
        </p:nvSpPr>
        <p:spPr>
          <a:xfrm>
            <a:off x="1530906" y="70362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026" name="Picture 2" descr="Sustainability Recycling">
            <a:extLst>
              <a:ext uri="{FF2B5EF4-FFF2-40B4-BE49-F238E27FC236}">
                <a16:creationId xmlns:a16="http://schemas.microsoft.com/office/drawing/2014/main" id="{1E5222F2-60CE-CC14-CE94-C767AFBCD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9600" y="1263493"/>
            <a:ext cx="5300721" cy="5300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1724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87EE46-344F-E123-A1F9-4882C819D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A97C943C-8DF3-2FE0-FC02-BC053FE436DA}"/>
              </a:ext>
            </a:extLst>
          </p:cNvPr>
          <p:cNvSpPr/>
          <p:nvPr/>
        </p:nvSpPr>
        <p:spPr>
          <a:xfrm>
            <a:off x="793790" y="830342"/>
            <a:ext cx="9436060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4800" b="1" dirty="0"/>
              <a:t>🏗️ Infrastructure Sustainability</a:t>
            </a:r>
            <a:endParaRPr lang="en-US" sz="48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5603938D-90D1-8B2E-47C3-4306396ABDCD}"/>
              </a:ext>
            </a:extLst>
          </p:cNvPr>
          <p:cNvSpPr/>
          <p:nvPr/>
        </p:nvSpPr>
        <p:spPr>
          <a:xfrm>
            <a:off x="3086041" y="11591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6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2B933FAB-742B-D92D-8D45-09F4A18331E3}"/>
              </a:ext>
            </a:extLst>
          </p:cNvPr>
          <p:cNvSpPr/>
          <p:nvPr/>
        </p:nvSpPr>
        <p:spPr>
          <a:xfrm>
            <a:off x="1530906" y="44223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DE884D0-8E7B-FB43-8662-46081A175B40}"/>
              </a:ext>
            </a:extLst>
          </p:cNvPr>
          <p:cNvSpPr/>
          <p:nvPr/>
        </p:nvSpPr>
        <p:spPr>
          <a:xfrm>
            <a:off x="1530906" y="57292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21C7E544-317A-8E53-27DD-75666447B829}"/>
              </a:ext>
            </a:extLst>
          </p:cNvPr>
          <p:cNvSpPr/>
          <p:nvPr/>
        </p:nvSpPr>
        <p:spPr>
          <a:xfrm>
            <a:off x="1530906" y="70362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C8B19D-9D02-8007-02F9-876F312AF8DD}"/>
              </a:ext>
            </a:extLst>
          </p:cNvPr>
          <p:cNvSpPr txBox="1"/>
          <p:nvPr/>
        </p:nvSpPr>
        <p:spPr>
          <a:xfrm>
            <a:off x="914400" y="2933908"/>
            <a:ext cx="73152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Enables safer rebuilding of roads, power lines, and public spaces.</a:t>
            </a:r>
          </a:p>
          <a:p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Prevents accidents during construction and restoration.</a:t>
            </a:r>
          </a:p>
          <a:p>
            <a:endParaRPr lang="en-US" sz="3600" dirty="0"/>
          </a:p>
        </p:txBody>
      </p:sp>
      <p:pic>
        <p:nvPicPr>
          <p:cNvPr id="4098" name="Picture 2" descr="Sustainable Development Goals - Overview - IPRT">
            <a:extLst>
              <a:ext uri="{FF2B5EF4-FFF2-40B4-BE49-F238E27FC236}">
                <a16:creationId xmlns:a16="http://schemas.microsoft.com/office/drawing/2014/main" id="{667C0E91-162E-EA61-7044-96C507FE13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6717" y="1703546"/>
            <a:ext cx="4972050" cy="497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0775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48144-B561-3E77-BADC-74EDEB0F7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A1B0EFF2-66F1-9E9B-4AF3-725F58D0DAE4}"/>
              </a:ext>
            </a:extLst>
          </p:cNvPr>
          <p:cNvSpPr/>
          <p:nvPr/>
        </p:nvSpPr>
        <p:spPr>
          <a:xfrm>
            <a:off x="793790" y="8303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4800" b="1" dirty="0"/>
              <a:t>🏥 Healthcare Resilience</a:t>
            </a:r>
            <a:endParaRPr lang="en-US" sz="48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007ACC9-6A08-97A5-B65D-A4E6525B4DFB}"/>
              </a:ext>
            </a:extLst>
          </p:cNvPr>
          <p:cNvSpPr/>
          <p:nvPr/>
        </p:nvSpPr>
        <p:spPr>
          <a:xfrm>
            <a:off x="3086041" y="11591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6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22BCCD32-284C-66F1-C97C-67E8563AC238}"/>
              </a:ext>
            </a:extLst>
          </p:cNvPr>
          <p:cNvSpPr/>
          <p:nvPr/>
        </p:nvSpPr>
        <p:spPr>
          <a:xfrm>
            <a:off x="1530906" y="44223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C91BDE20-920E-FBBB-18A4-C2BBD6BF910A}"/>
              </a:ext>
            </a:extLst>
          </p:cNvPr>
          <p:cNvSpPr/>
          <p:nvPr/>
        </p:nvSpPr>
        <p:spPr>
          <a:xfrm>
            <a:off x="1530906" y="57292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41024360-2323-B36A-1013-F464A104AD68}"/>
              </a:ext>
            </a:extLst>
          </p:cNvPr>
          <p:cNvSpPr/>
          <p:nvPr/>
        </p:nvSpPr>
        <p:spPr>
          <a:xfrm>
            <a:off x="1530906" y="70362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499BA9-624F-8249-81F4-00788258C6FB}"/>
              </a:ext>
            </a:extLst>
          </p:cNvPr>
          <p:cNvSpPr txBox="1"/>
          <p:nvPr/>
        </p:nvSpPr>
        <p:spPr>
          <a:xfrm>
            <a:off x="914400" y="2360868"/>
            <a:ext cx="731520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Reduces UXO-related injuries and hospital strain.</a:t>
            </a:r>
          </a:p>
          <a:p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Promotes proactive risk prevention, not just emergency response.</a:t>
            </a:r>
          </a:p>
        </p:txBody>
      </p:sp>
      <p:pic>
        <p:nvPicPr>
          <p:cNvPr id="6146" name="Picture 2" descr="3 Mistakes in U.S. Health Care That Emerging Economies Can't Afford to  Repeat">
            <a:extLst>
              <a:ext uri="{FF2B5EF4-FFF2-40B4-BE49-F238E27FC236}">
                <a16:creationId xmlns:a16="http://schemas.microsoft.com/office/drawing/2014/main" id="{0D02617D-FF7D-A257-B5C6-9195294071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66"/>
          <a:stretch>
            <a:fillRect/>
          </a:stretch>
        </p:blipFill>
        <p:spPr bwMode="auto">
          <a:xfrm>
            <a:off x="8470820" y="0"/>
            <a:ext cx="6159579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5974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F1B3A9-BEFD-721F-252A-9FAC2D4E3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DCC23C36-DC7C-8C63-100A-DFAECD8889CA}"/>
              </a:ext>
            </a:extLst>
          </p:cNvPr>
          <p:cNvSpPr/>
          <p:nvPr/>
        </p:nvSpPr>
        <p:spPr>
          <a:xfrm>
            <a:off x="793790" y="8303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4800" b="1" dirty="0"/>
              <a:t>👨‍👩‍👧‍👦 Social Sustainability</a:t>
            </a:r>
            <a:endParaRPr lang="en-US" sz="48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E797CB7F-7B04-29DE-6995-35EFBF36B50D}"/>
              </a:ext>
            </a:extLst>
          </p:cNvPr>
          <p:cNvSpPr/>
          <p:nvPr/>
        </p:nvSpPr>
        <p:spPr>
          <a:xfrm>
            <a:off x="3086041" y="11591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6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202E29B0-BC6B-AAF2-A1F7-AEEC13E7F127}"/>
              </a:ext>
            </a:extLst>
          </p:cNvPr>
          <p:cNvSpPr/>
          <p:nvPr/>
        </p:nvSpPr>
        <p:spPr>
          <a:xfrm>
            <a:off x="1530906" y="44223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46D2E0EA-47AF-B802-1536-91B544C906C1}"/>
              </a:ext>
            </a:extLst>
          </p:cNvPr>
          <p:cNvSpPr/>
          <p:nvPr/>
        </p:nvSpPr>
        <p:spPr>
          <a:xfrm>
            <a:off x="1530906" y="57292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E61F05E0-AAD9-DD41-50FE-27D89E646A0C}"/>
              </a:ext>
            </a:extLst>
          </p:cNvPr>
          <p:cNvSpPr/>
          <p:nvPr/>
        </p:nvSpPr>
        <p:spPr>
          <a:xfrm>
            <a:off x="1530906" y="70362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1BBAE1-9CC1-8E2A-44DE-B216958B6304}"/>
              </a:ext>
            </a:extLst>
          </p:cNvPr>
          <p:cNvSpPr txBox="1"/>
          <p:nvPr/>
        </p:nvSpPr>
        <p:spPr>
          <a:xfrm>
            <a:off x="6028740" y="2622170"/>
            <a:ext cx="73152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Supports safe resettlement and farming.</a:t>
            </a:r>
          </a:p>
          <a:p>
            <a:endParaRPr lang="en-US" sz="3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Restores confidence and stability in post-conflict communities.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1CF2586F-F088-0953-313D-E2AE28E623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878" y="2393151"/>
            <a:ext cx="4497834" cy="4497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3985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5E0DB-1E89-2CFE-9312-AF7F66372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3824231-80D9-F5ED-6471-874960583D0B}"/>
              </a:ext>
            </a:extLst>
          </p:cNvPr>
          <p:cNvSpPr/>
          <p:nvPr/>
        </p:nvSpPr>
        <p:spPr>
          <a:xfrm>
            <a:off x="793790" y="8303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4800" b="1" dirty="0"/>
              <a:t>Alignment with UN SDGs</a:t>
            </a:r>
            <a:endParaRPr lang="en-US" sz="48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80745E4-66E4-8F74-D6F1-D119B2DF89E7}"/>
              </a:ext>
            </a:extLst>
          </p:cNvPr>
          <p:cNvSpPr/>
          <p:nvPr/>
        </p:nvSpPr>
        <p:spPr>
          <a:xfrm>
            <a:off x="3086041" y="11591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6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9CD8C710-C46E-7B79-7F72-F203CBFD4B58}"/>
              </a:ext>
            </a:extLst>
          </p:cNvPr>
          <p:cNvSpPr/>
          <p:nvPr/>
        </p:nvSpPr>
        <p:spPr>
          <a:xfrm>
            <a:off x="4858168" y="62701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F7316A23-A615-C86B-6D87-69E0336CDC80}"/>
              </a:ext>
            </a:extLst>
          </p:cNvPr>
          <p:cNvSpPr/>
          <p:nvPr/>
        </p:nvSpPr>
        <p:spPr>
          <a:xfrm>
            <a:off x="1530906" y="57292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79CE5352-C94D-C8AC-383F-E9DC411DAD2E}"/>
              </a:ext>
            </a:extLst>
          </p:cNvPr>
          <p:cNvSpPr/>
          <p:nvPr/>
        </p:nvSpPr>
        <p:spPr>
          <a:xfrm>
            <a:off x="1530906" y="70362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5A32EC-4F88-CFAE-259E-FF05A44A0A54}"/>
              </a:ext>
            </a:extLst>
          </p:cNvPr>
          <p:cNvSpPr txBox="1"/>
          <p:nvPr/>
        </p:nvSpPr>
        <p:spPr>
          <a:xfrm>
            <a:off x="914400" y="1977061"/>
            <a:ext cx="10995102" cy="21551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/>
              <a:t>Goal 9:</a:t>
            </a:r>
            <a:r>
              <a:rPr lang="en-US" sz="3600" dirty="0"/>
              <a:t> Industry &amp; Infrastructure</a:t>
            </a:r>
          </a:p>
          <a:p>
            <a:r>
              <a:rPr lang="en-US" sz="3600" b="1" dirty="0"/>
              <a:t>Goal 11:</a:t>
            </a:r>
            <a:r>
              <a:rPr lang="en-US" sz="3600" dirty="0"/>
              <a:t> Sustainable Cities &amp; Communities</a:t>
            </a:r>
          </a:p>
          <a:p>
            <a:r>
              <a:rPr lang="en-US" sz="3600" b="1" dirty="0"/>
              <a:t>Goal 16:</a:t>
            </a:r>
            <a:r>
              <a:rPr lang="en-US" sz="3600" dirty="0"/>
              <a:t> Peace, Justice &amp; Strong Institutions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3600" dirty="0"/>
          </a:p>
        </p:txBody>
      </p:sp>
      <p:pic>
        <p:nvPicPr>
          <p:cNvPr id="5122" name="Picture 2" descr="Social Development for Sustainable Development | Division for Inclusive  Social Development (DISD)">
            <a:extLst>
              <a:ext uri="{FF2B5EF4-FFF2-40B4-BE49-F238E27FC236}">
                <a16:creationId xmlns:a16="http://schemas.microsoft.com/office/drawing/2014/main" id="{FC6697AA-A682-24C7-7F56-FC4950973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8762" y="3695700"/>
            <a:ext cx="5867400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915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1E2C8E-87F2-E016-79D7-1DD22E6FB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CA10BF5A-1419-2645-8EEF-49AEDD0D87E9}"/>
              </a:ext>
            </a:extLst>
          </p:cNvPr>
          <p:cNvSpPr/>
          <p:nvPr/>
        </p:nvSpPr>
        <p:spPr>
          <a:xfrm>
            <a:off x="793790" y="8303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800" dirty="0"/>
              <a:t>Market Opportunity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3E0F4411-5BEA-75B6-5369-44DC4E11F049}"/>
              </a:ext>
            </a:extLst>
          </p:cNvPr>
          <p:cNvSpPr/>
          <p:nvPr/>
        </p:nvSpPr>
        <p:spPr>
          <a:xfrm>
            <a:off x="3086041" y="11591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6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EC79CCAE-32B4-5D77-C458-23DA719C9857}"/>
              </a:ext>
            </a:extLst>
          </p:cNvPr>
          <p:cNvSpPr/>
          <p:nvPr/>
        </p:nvSpPr>
        <p:spPr>
          <a:xfrm>
            <a:off x="1530906" y="44223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850BC81C-7351-94DC-EFE5-B11BF6839C40}"/>
              </a:ext>
            </a:extLst>
          </p:cNvPr>
          <p:cNvSpPr/>
          <p:nvPr/>
        </p:nvSpPr>
        <p:spPr>
          <a:xfrm>
            <a:off x="1530906" y="57292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6B1E23B4-EEA5-C57F-59AC-9807BC90837E}"/>
              </a:ext>
            </a:extLst>
          </p:cNvPr>
          <p:cNvSpPr/>
          <p:nvPr/>
        </p:nvSpPr>
        <p:spPr>
          <a:xfrm>
            <a:off x="-3589734" y="21165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561B8B-DC1C-C1AB-1056-CA2C5CA6FEF2}"/>
              </a:ext>
            </a:extLst>
          </p:cNvPr>
          <p:cNvSpPr txBox="1"/>
          <p:nvPr/>
        </p:nvSpPr>
        <p:spPr>
          <a:xfrm>
            <a:off x="1822728" y="3010495"/>
            <a:ext cx="30861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Practical Implementation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5FFA4A-AC90-78AE-D143-C5CDDAD6707B}"/>
              </a:ext>
            </a:extLst>
          </p:cNvPr>
          <p:cNvSpPr txBox="1"/>
          <p:nvPr/>
        </p:nvSpPr>
        <p:spPr>
          <a:xfrm>
            <a:off x="706042" y="2115603"/>
            <a:ext cx="7644170" cy="51831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 Global UXO clearance and post-conflict rebuilding market: </a:t>
            </a:r>
            <a:r>
              <a:rPr lang="en-US" altLang="en-US" sz="2800" b="1" dirty="0">
                <a:latin typeface="Arial" panose="020B0604020202020204" pitchFamily="34" charset="0"/>
              </a:rPr>
              <a:t>$3-5 billion annually</a:t>
            </a:r>
            <a:r>
              <a:rPr lang="en-US" altLang="en-US" sz="2800" dirty="0">
                <a:latin typeface="Arial" panose="020B0604020202020204" pitchFamily="34" charset="0"/>
              </a:rPr>
              <a:t>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 Target users: </a:t>
            </a:r>
            <a:r>
              <a:rPr lang="en-US" altLang="en-US" sz="2800" b="1" dirty="0">
                <a:latin typeface="Arial" panose="020B0604020202020204" pitchFamily="34" charset="0"/>
              </a:rPr>
              <a:t>NGOs, governments, UN agencies, and reconstruction companies.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latin typeface="Arial" panose="020B0604020202020204" pitchFamily="34" charset="0"/>
              </a:rPr>
              <a:t> Applicable in </a:t>
            </a:r>
            <a:r>
              <a:rPr lang="en-US" altLang="en-US" sz="2800" b="1" dirty="0">
                <a:latin typeface="Arial" panose="020B0604020202020204" pitchFamily="34" charset="0"/>
              </a:rPr>
              <a:t>Lebanon, Ukraine, Iraq, Sudan, Gaza</a:t>
            </a:r>
            <a:r>
              <a:rPr lang="en-US" altLang="en-US" sz="2800" dirty="0">
                <a:latin typeface="Arial" panose="020B0604020202020204" pitchFamily="34" charset="0"/>
              </a:rPr>
              <a:t>, and beyond.</a:t>
            </a:r>
          </a:p>
        </p:txBody>
      </p:sp>
      <p:pic>
        <p:nvPicPr>
          <p:cNvPr id="2054" name="Picture 6" descr="Maximizing Your Global Market Potential: International ...">
            <a:extLst>
              <a:ext uri="{FF2B5EF4-FFF2-40B4-BE49-F238E27FC236}">
                <a16:creationId xmlns:a16="http://schemas.microsoft.com/office/drawing/2014/main" id="{842612C3-9EBA-297D-E5B2-DC9738A8D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982" y="0"/>
            <a:ext cx="5819418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7001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1CCA3-1399-F516-B181-1904545D49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232AD797-3DA0-A287-CFB1-F3EBD9F76DDC}"/>
              </a:ext>
            </a:extLst>
          </p:cNvPr>
          <p:cNvSpPr/>
          <p:nvPr/>
        </p:nvSpPr>
        <p:spPr>
          <a:xfrm>
            <a:off x="793790" y="8303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800" dirty="0"/>
              <a:t>Financial Plan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AE721F40-7BB4-8DA7-4A4C-DE5F47312F54}"/>
              </a:ext>
            </a:extLst>
          </p:cNvPr>
          <p:cNvSpPr/>
          <p:nvPr/>
        </p:nvSpPr>
        <p:spPr>
          <a:xfrm>
            <a:off x="3086041" y="11591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endParaRPr lang="en-US" sz="1600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CE5431E1-F298-B071-AA4E-AD2DB3E2DB76}"/>
              </a:ext>
            </a:extLst>
          </p:cNvPr>
          <p:cNvSpPr/>
          <p:nvPr/>
        </p:nvSpPr>
        <p:spPr>
          <a:xfrm>
            <a:off x="1530906" y="44223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E0592606-4687-3C23-B10B-017856259B47}"/>
              </a:ext>
            </a:extLst>
          </p:cNvPr>
          <p:cNvSpPr/>
          <p:nvPr/>
        </p:nvSpPr>
        <p:spPr>
          <a:xfrm>
            <a:off x="1530906" y="57292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22A61EF6-DF47-04F8-BD03-35B827BE788C}"/>
              </a:ext>
            </a:extLst>
          </p:cNvPr>
          <p:cNvSpPr/>
          <p:nvPr/>
        </p:nvSpPr>
        <p:spPr>
          <a:xfrm>
            <a:off x="-3589734" y="21165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18619B-17A3-4542-EEA8-E02A642F2C9E}"/>
              </a:ext>
            </a:extLst>
          </p:cNvPr>
          <p:cNvSpPr txBox="1"/>
          <p:nvPr/>
        </p:nvSpPr>
        <p:spPr>
          <a:xfrm>
            <a:off x="1822728" y="3010495"/>
            <a:ext cx="30861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Practical Implementation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8C613CF-9D26-36E7-FFCD-BEF90B6DA8F3}"/>
              </a:ext>
            </a:extLst>
          </p:cNvPr>
          <p:cNvSpPr/>
          <p:nvPr/>
        </p:nvSpPr>
        <p:spPr>
          <a:xfrm>
            <a:off x="2142053" y="2044283"/>
            <a:ext cx="4583430" cy="515493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5032CE-9535-D259-74F4-579DF20FE160}"/>
              </a:ext>
            </a:extLst>
          </p:cNvPr>
          <p:cNvSpPr txBox="1"/>
          <p:nvPr/>
        </p:nvSpPr>
        <p:spPr>
          <a:xfrm>
            <a:off x="2546867" y="2262002"/>
            <a:ext cx="3980258" cy="91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4000" b="1" dirty="0">
                <a:solidFill>
                  <a:schemeClr val="bg1"/>
                </a:solidFill>
              </a:rPr>
              <a:t>Freemium Model</a:t>
            </a:r>
            <a:endParaRPr lang="en-US" altLang="en-US" sz="4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16EE90-D3B7-16D0-29CB-BC6414A0D3FE}"/>
              </a:ext>
            </a:extLst>
          </p:cNvPr>
          <p:cNvSpPr txBox="1"/>
          <p:nvPr/>
        </p:nvSpPr>
        <p:spPr>
          <a:xfrm>
            <a:off x="2348687" y="3610244"/>
            <a:ext cx="426339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</a:rPr>
              <a:t>free for awareness and safety training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</a:rPr>
              <a:t>premium for analytics &amp; mapping.</a:t>
            </a:r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A5CD8812-57CF-CDB5-75A1-0B9A8ACBAB47}"/>
              </a:ext>
            </a:extLst>
          </p:cNvPr>
          <p:cNvSpPr/>
          <p:nvPr/>
        </p:nvSpPr>
        <p:spPr>
          <a:xfrm>
            <a:off x="6725483" y="438433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8" name="Text 5">
            <a:extLst>
              <a:ext uri="{FF2B5EF4-FFF2-40B4-BE49-F238E27FC236}">
                <a16:creationId xmlns:a16="http://schemas.microsoft.com/office/drawing/2014/main" id="{BA7E7646-0838-E025-F74C-210793884197}"/>
              </a:ext>
            </a:extLst>
          </p:cNvPr>
          <p:cNvSpPr/>
          <p:nvPr/>
        </p:nvSpPr>
        <p:spPr>
          <a:xfrm>
            <a:off x="6725483" y="569128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D696FB86-D877-3C00-4EE1-CE8CBDF1B1A6}"/>
              </a:ext>
            </a:extLst>
          </p:cNvPr>
          <p:cNvSpPr/>
          <p:nvPr/>
        </p:nvSpPr>
        <p:spPr>
          <a:xfrm>
            <a:off x="8224242" y="2050890"/>
            <a:ext cx="4583430" cy="515493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63C2C4A-A17B-E4BD-FCDB-B9CA149B93F3}"/>
              </a:ext>
            </a:extLst>
          </p:cNvPr>
          <p:cNvSpPr txBox="1"/>
          <p:nvPr/>
        </p:nvSpPr>
        <p:spPr>
          <a:xfrm>
            <a:off x="8629056" y="2268609"/>
            <a:ext cx="3980258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000" b="1" dirty="0">
                <a:solidFill>
                  <a:schemeClr val="bg1"/>
                </a:solidFill>
              </a:rPr>
              <a:t>Subscription for Organizations</a:t>
            </a:r>
            <a:endParaRPr lang="en-US" altLang="en-US" sz="4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BDE964E-3384-2A87-3275-303F0D77D763}"/>
              </a:ext>
            </a:extLst>
          </p:cNvPr>
          <p:cNvSpPr txBox="1"/>
          <p:nvPr/>
        </p:nvSpPr>
        <p:spPr>
          <a:xfrm>
            <a:off x="8430876" y="3931941"/>
            <a:ext cx="426339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</a:rPr>
              <a:t>needing large-scale deployment or data insights.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887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39C088-6F46-438E-DAD9-82EA10FAE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10521C5-23D4-366C-C1A0-8DD323A9BA46}"/>
              </a:ext>
            </a:extLst>
          </p:cNvPr>
          <p:cNvSpPr/>
          <p:nvPr/>
        </p:nvSpPr>
        <p:spPr>
          <a:xfrm>
            <a:off x="656868" y="708401"/>
            <a:ext cx="6801922" cy="448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4800" dirty="0"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Future Work</a:t>
            </a:r>
            <a:endParaRPr lang="en-US" sz="48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251599FD-AC9A-E4E1-5B6A-461A23F6AA44}"/>
              </a:ext>
            </a:extLst>
          </p:cNvPr>
          <p:cNvSpPr/>
          <p:nvPr/>
        </p:nvSpPr>
        <p:spPr>
          <a:xfrm>
            <a:off x="789861" y="2089547"/>
            <a:ext cx="13337858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6B2F8996-1176-806D-7A48-8A87BCE6BD63}"/>
              </a:ext>
            </a:extLst>
          </p:cNvPr>
          <p:cNvSpPr/>
          <p:nvPr/>
        </p:nvSpPr>
        <p:spPr>
          <a:xfrm>
            <a:off x="1005245" y="3094911"/>
            <a:ext cx="13122473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sp>
        <p:nvSpPr>
          <p:cNvPr id="14" name="Text 12">
            <a:extLst>
              <a:ext uri="{FF2B5EF4-FFF2-40B4-BE49-F238E27FC236}">
                <a16:creationId xmlns:a16="http://schemas.microsoft.com/office/drawing/2014/main" id="{6BB01E53-9D94-AB94-20D7-1E2C54831994}"/>
              </a:ext>
            </a:extLst>
          </p:cNvPr>
          <p:cNvSpPr/>
          <p:nvPr/>
        </p:nvSpPr>
        <p:spPr>
          <a:xfrm>
            <a:off x="1436132" y="5105638"/>
            <a:ext cx="12691586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2AD8FAD3-0423-9DF5-A767-693066E1FF66}"/>
              </a:ext>
            </a:extLst>
          </p:cNvPr>
          <p:cNvSpPr/>
          <p:nvPr/>
        </p:nvSpPr>
        <p:spPr>
          <a:xfrm>
            <a:off x="1220748" y="6111002"/>
            <a:ext cx="12906970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endParaRPr lang="en-US" sz="11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F1FD68-C133-D734-5A98-A8515B11210F}"/>
              </a:ext>
            </a:extLst>
          </p:cNvPr>
          <p:cNvSpPr txBox="1"/>
          <p:nvPr/>
        </p:nvSpPr>
        <p:spPr>
          <a:xfrm>
            <a:off x="866705" y="1368337"/>
            <a:ext cx="10198179" cy="6129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/>
              <a:t>🧭 Model Expansion</a:t>
            </a:r>
            <a:endParaRPr lang="en-US" sz="2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Improve accuracy under real-world lighting and terrain conditions.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🗺️ UXO Mapping &amp; Risk Prediction</a:t>
            </a:r>
            <a:endParaRPr lang="en-US" sz="2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Develop </a:t>
            </a:r>
            <a:r>
              <a:rPr lang="en-US" sz="2400" b="1" dirty="0"/>
              <a:t>heatmaps</a:t>
            </a:r>
            <a:r>
              <a:rPr lang="en-US" sz="2400" dirty="0"/>
              <a:t> of UXO hotspots.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Integrate with </a:t>
            </a:r>
            <a:r>
              <a:rPr lang="en-US" sz="2400" b="1" dirty="0"/>
              <a:t>GIS / drone data</a:t>
            </a:r>
            <a:r>
              <a:rPr lang="en-US" sz="2400" dirty="0"/>
              <a:t> for large-area analysis.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🗣️ Localization &amp; Accessibility</a:t>
            </a:r>
            <a:endParaRPr lang="en-US" sz="2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Add </a:t>
            </a:r>
            <a:r>
              <a:rPr lang="en-US" sz="2400" b="1" dirty="0"/>
              <a:t>Arabic language</a:t>
            </a:r>
            <a:r>
              <a:rPr lang="en-US" sz="2400" dirty="0"/>
              <a:t> guidance and regional UXO datasets.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Design </a:t>
            </a:r>
            <a:r>
              <a:rPr lang="en-US" sz="2400" b="1" dirty="0"/>
              <a:t>offline and mobile-friendly</a:t>
            </a:r>
            <a:r>
              <a:rPr lang="en-US" sz="2400" dirty="0"/>
              <a:t> versions for field use.</a:t>
            </a:r>
          </a:p>
          <a:p>
            <a:pPr>
              <a:lnSpc>
                <a:spcPct val="150000"/>
              </a:lnSpc>
            </a:pPr>
            <a:r>
              <a:rPr lang="en-US" sz="2400" b="1" dirty="0"/>
              <a:t>🤝 Partnerships &amp; Deployment</a:t>
            </a:r>
            <a:endParaRPr lang="en-US" sz="24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Collaborate with </a:t>
            </a:r>
            <a:r>
              <a:rPr lang="en-US" sz="2400" b="1" dirty="0"/>
              <a:t>NGOs, governments, and UN agencies</a:t>
            </a:r>
            <a:r>
              <a:rPr lang="en-US" sz="2400" dirty="0"/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Pilot real-world testing in affected areas (e.g., South Lebanon).</a:t>
            </a:r>
          </a:p>
        </p:txBody>
      </p:sp>
    </p:spTree>
    <p:extLst>
      <p:ext uri="{BB962C8B-B14F-4D97-AF65-F5344CB8AC3E}">
        <p14:creationId xmlns:p14="http://schemas.microsoft.com/office/powerpoint/2010/main" val="3932807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0C980E7-3E57-7528-9945-24C34FA3D498}"/>
              </a:ext>
            </a:extLst>
          </p:cNvPr>
          <p:cNvSpPr txBox="1"/>
          <p:nvPr/>
        </p:nvSpPr>
        <p:spPr>
          <a:xfrm>
            <a:off x="3657600" y="2214356"/>
            <a:ext cx="73152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b="1" dirty="0"/>
              <a:t>UXO AI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40603B-8922-4952-F4C7-5F7A28C05171}"/>
              </a:ext>
            </a:extLst>
          </p:cNvPr>
          <p:cNvSpPr txBox="1"/>
          <p:nvPr/>
        </p:nvSpPr>
        <p:spPr>
          <a:xfrm>
            <a:off x="2114550" y="3784016"/>
            <a:ext cx="104013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dirty="0"/>
              <a:t>Rebuilding the future, one safe step at a time.</a:t>
            </a:r>
          </a:p>
        </p:txBody>
      </p:sp>
    </p:spTree>
    <p:extLst>
      <p:ext uri="{BB962C8B-B14F-4D97-AF65-F5344CB8AC3E}">
        <p14:creationId xmlns:p14="http://schemas.microsoft.com/office/powerpoint/2010/main" val="1554584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287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The Challenge: Rebuilding Amid Hidden Danger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98644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After the 2024 war, South Lebanon faces a critical challenge: rebuilding while surrounded by unexploded ordnance (UXO) that threaten lives and delay reconstruction.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33030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Responders and civilians need rapid, reliable ways to identify UXO types and understand appropriate safety protocols.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5311259"/>
            <a:ext cx="7556421" cy="1689616"/>
          </a:xfrm>
          <a:prstGeom prst="roundRect">
            <a:avLst>
              <a:gd name="adj" fmla="val 5638"/>
            </a:avLst>
          </a:prstGeom>
          <a:solidFill>
            <a:srgbClr val="DDDAD4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5662970"/>
            <a:ext cx="283488" cy="22681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530906" y="5594747"/>
            <a:ext cx="659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The Goal:</a:t>
            </a: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Use AI-powered computer vision to classify UXO from images, enabling safer triage and linking each type to proven safety guidance.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195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Our Approach: AI as a Safety Tool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296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What This Is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87762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Awareness and triage aid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319826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Single-image classification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76202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Links UXO types to safety rubrics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567124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Supports sustainable rebuilding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296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What This Isn't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4856321" y="387762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Not a clearance tool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31982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Not a replacement for human experts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5124926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Not meant for field deployment without validation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3790" y="6627376"/>
            <a:ext cx="75564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Advancing UN SDGs 9 (Infrastructure), 11 (Cities), and 16 (Peace &amp; Justice)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34810"/>
            <a:ext cx="786622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Dataset &amp; Classification Task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972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We trained on </a:t>
            </a:r>
            <a:r>
              <a:rPr lang="en-US" sz="17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UXORD-10K</a:t>
            </a: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, a carefully curated dataset of UXO imagery with eight distinct classes.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115270"/>
            <a:ext cx="6407944" cy="1685092"/>
          </a:xfrm>
          <a:prstGeom prst="roundRect">
            <a:avLst>
              <a:gd name="adj" fmla="val 5654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28224" y="33497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8 Classes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840123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Aircraft-bombs, fuzes, grenades, landmines, mortars, projectiles, rockets, submunitions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115270"/>
            <a:ext cx="6408063" cy="1685092"/>
          </a:xfrm>
          <a:prstGeom prst="roundRect">
            <a:avLst>
              <a:gd name="adj" fmla="val 5654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7662982" y="33497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Training Split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62982" y="3840123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3,949</a:t>
            </a: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images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027176"/>
            <a:ext cx="6407944" cy="1322189"/>
          </a:xfrm>
          <a:prstGeom prst="roundRect">
            <a:avLst>
              <a:gd name="adj" fmla="val 720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028224" y="5261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Validation Split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28224" y="5752028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237</a:t>
            </a: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images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5027176"/>
            <a:ext cx="6408063" cy="1322189"/>
          </a:xfrm>
          <a:prstGeom prst="roundRect">
            <a:avLst>
              <a:gd name="adj" fmla="val 7205"/>
            </a:avLst>
          </a:prstGeom>
          <a:solidFill>
            <a:srgbClr val="E6DED2">
              <a:alpha val="50000"/>
            </a:srgbClr>
          </a:solidFill>
          <a:ln w="7620">
            <a:solidFill>
              <a:srgbClr val="CCC4B8"/>
            </a:solidFill>
            <a:prstDash val="solid"/>
          </a:ln>
          <a:effectLst>
            <a:outerShdw dist="2032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7662982" y="52616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Test Split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62982" y="5752028"/>
            <a:ext cx="59391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431</a:t>
            </a:r>
            <a:r>
              <a:rPr lang="en-US" sz="1750" dirty="0">
                <a:solidFill>
                  <a:srgbClr val="000000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images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6604516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First step toward future detection and segmentation workflows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24337" y="615315"/>
            <a:ext cx="6484025" cy="5694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Model 1: YOLOv8-cls Baseline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124337" y="1458158"/>
            <a:ext cx="7868126" cy="583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Transfer Learning Approach:</a:t>
            </a: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We leveraged ImageNet-pretrained YOLOv8n-cls to accelerate convergence and improve generalization.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6124337" y="2246352"/>
            <a:ext cx="7868126" cy="1095732"/>
          </a:xfrm>
          <a:prstGeom prst="roundRect">
            <a:avLst>
              <a:gd name="adj" fmla="val 6987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651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329363" y="2451378"/>
            <a:ext cx="227838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Input &amp; Batch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29363" y="2845475"/>
            <a:ext cx="7458075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224×224 | Batch: 128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124337" y="3524250"/>
            <a:ext cx="7868126" cy="1095732"/>
          </a:xfrm>
          <a:prstGeom prst="roundRect">
            <a:avLst>
              <a:gd name="adj" fmla="val 6987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651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329363" y="3729276"/>
            <a:ext cx="227838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Optimizer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6329363" y="4123372"/>
            <a:ext cx="7458075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AdamW (lr=1e-3)</a:t>
            </a:r>
            <a:endParaRPr lang="en-US" sz="1400" dirty="0"/>
          </a:p>
        </p:txBody>
      </p:sp>
      <p:sp>
        <p:nvSpPr>
          <p:cNvPr id="11" name="Shape 8"/>
          <p:cNvSpPr/>
          <p:nvPr/>
        </p:nvSpPr>
        <p:spPr>
          <a:xfrm>
            <a:off x="6124337" y="4802148"/>
            <a:ext cx="7868126" cy="1095732"/>
          </a:xfrm>
          <a:prstGeom prst="roundRect">
            <a:avLst>
              <a:gd name="adj" fmla="val 6987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651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329363" y="5007173"/>
            <a:ext cx="227838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Regularization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329363" y="5401270"/>
            <a:ext cx="7458075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Weight decay: 5e-4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6124337" y="6080046"/>
            <a:ext cx="7868126" cy="1095732"/>
          </a:xfrm>
          <a:prstGeom prst="roundRect">
            <a:avLst>
              <a:gd name="adj" fmla="val 6987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651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329363" y="6285071"/>
            <a:ext cx="2278380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Training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6329363" y="6679168"/>
            <a:ext cx="7458075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40 epochs | Early stopping (patience=10)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6124337" y="7380803"/>
            <a:ext cx="7868126" cy="233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i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Augmentations:</a:t>
            </a: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flips, RandAugment, erasing | </a:t>
            </a:r>
            <a:r>
              <a:rPr lang="en-US" sz="1100" i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Framework:</a:t>
            </a:r>
            <a:r>
              <a:rPr lang="en-US" sz="11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PyTorch + Ultralytics 8.3.x on Google Colab (Tesla T4)</a:t>
            </a:r>
            <a:endParaRPr lang="en-US" sz="11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5655" y="718780"/>
            <a:ext cx="7725489" cy="12663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Model 2: Lightweight &amp; Field-Ready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6195655" y="2491740"/>
            <a:ext cx="253329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MobileNetV3-Small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6195655" y="3011091"/>
            <a:ext cx="3615571" cy="972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Optimized for mobile and edge deployment. Smaller footprint, faster inference.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6195655" y="4393883"/>
            <a:ext cx="3761423" cy="1213485"/>
          </a:xfrm>
          <a:prstGeom prst="roundRect">
            <a:avLst>
              <a:gd name="adj" fmla="val 7014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778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421160" y="4619387"/>
            <a:ext cx="253329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Input Size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6421160" y="5057656"/>
            <a:ext cx="331041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320×320</a:t>
            </a:r>
            <a:endParaRPr lang="en-US" sz="1550" dirty="0"/>
          </a:p>
        </p:txBody>
      </p:sp>
      <p:sp>
        <p:nvSpPr>
          <p:cNvPr id="11" name="Shape 8"/>
          <p:cNvSpPr/>
          <p:nvPr/>
        </p:nvSpPr>
        <p:spPr>
          <a:xfrm>
            <a:off x="10159722" y="4393883"/>
            <a:ext cx="3761423" cy="1213485"/>
          </a:xfrm>
          <a:prstGeom prst="roundRect">
            <a:avLst>
              <a:gd name="adj" fmla="val 7014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778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10385227" y="4619387"/>
            <a:ext cx="253329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Regularization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10385227" y="5057656"/>
            <a:ext cx="331041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Label smoothing: 0.1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195655" y="5810012"/>
            <a:ext cx="7725489" cy="1213485"/>
          </a:xfrm>
          <a:prstGeom prst="roundRect">
            <a:avLst>
              <a:gd name="adj" fmla="val 7014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778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6421160" y="6035516"/>
            <a:ext cx="2533293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Learning Schedule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6421160" y="6473785"/>
            <a:ext cx="727448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CosineAnnealingLR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6195655" y="7251383"/>
            <a:ext cx="7725489" cy="2594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Augmentations: crops, flips, color jitter, erasing</a:t>
            </a:r>
            <a:endParaRPr lang="en-US" sz="12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4351" y="411956"/>
            <a:ext cx="5700355" cy="4681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Results: Classification Accuracy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524351" y="1179671"/>
            <a:ext cx="13581698" cy="239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Our models achieved strong performance across both metrics, with MobileNetV3-Small edging out the larger baseline.</a:t>
            </a:r>
            <a:endParaRPr lang="en-US" sz="11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427" y="1998205"/>
            <a:ext cx="9183546" cy="4838767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5941100" y="8743831"/>
            <a:ext cx="149781" cy="149781"/>
          </a:xfrm>
          <a:prstGeom prst="roundRect">
            <a:avLst>
              <a:gd name="adj" fmla="val 12210"/>
            </a:avLst>
          </a:prstGeom>
          <a:solidFill>
            <a:srgbClr val="2B272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151840" y="8743831"/>
            <a:ext cx="1087160" cy="149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Top-1 Accuracy</a:t>
            </a:r>
            <a:endParaRPr lang="en-US" sz="1150" dirty="0"/>
          </a:p>
        </p:txBody>
      </p:sp>
      <p:sp>
        <p:nvSpPr>
          <p:cNvPr id="7" name="Shape 4"/>
          <p:cNvSpPr/>
          <p:nvPr/>
        </p:nvSpPr>
        <p:spPr>
          <a:xfrm>
            <a:off x="7391400" y="8743831"/>
            <a:ext cx="149781" cy="149781"/>
          </a:xfrm>
          <a:prstGeom prst="roundRect">
            <a:avLst>
              <a:gd name="adj" fmla="val 12210"/>
            </a:avLst>
          </a:prstGeom>
          <a:solidFill>
            <a:srgbClr val="655D5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602141" y="8743831"/>
            <a:ext cx="1087160" cy="1497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50"/>
              </a:lnSpc>
              <a:buNone/>
            </a:pPr>
            <a:r>
              <a:rPr lang="en-US" sz="11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Top-5 Accuracy</a:t>
            </a:r>
            <a:endParaRPr lang="en-US" sz="1150" dirty="0"/>
          </a:p>
        </p:txBody>
      </p:sp>
      <p:sp>
        <p:nvSpPr>
          <p:cNvPr id="9" name="Text 6"/>
          <p:cNvSpPr/>
          <p:nvPr/>
        </p:nvSpPr>
        <p:spPr>
          <a:xfrm>
            <a:off x="524351" y="9361884"/>
            <a:ext cx="13581698" cy="1918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Insight:</a:t>
            </a:r>
            <a:r>
              <a:rPr lang="en-US" sz="90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MobileNetV3 outperformed YOLOv8 by 4–5 percentage points in Top-1 accuracy while remaining lightweight and deployment-friendly.</a:t>
            </a:r>
            <a:endParaRPr lang="en-US" sz="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9735" y="605790"/>
            <a:ext cx="8875157" cy="660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Per-Class Performance Breakdown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39735" y="1688902"/>
            <a:ext cx="13150929" cy="338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Performance varied significantly by class, revealing both strengths and areas for improvement.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39735" y="2264807"/>
            <a:ext cx="6469737" cy="2573774"/>
          </a:xfrm>
          <a:prstGeom prst="roundRect">
            <a:avLst>
              <a:gd name="adj" fmla="val 3449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905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62595" y="2287667"/>
            <a:ext cx="6424017" cy="634008"/>
          </a:xfrm>
          <a:prstGeom prst="roundRect">
            <a:avLst>
              <a:gd name="adj" fmla="val 9675"/>
            </a:avLst>
          </a:prstGeom>
          <a:solidFill>
            <a:srgbClr val="E6DED2">
              <a:alpha val="50000"/>
            </a:srgbClr>
          </a:solidFill>
          <a:ln/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3816072" y="2402681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1</a:t>
            </a:r>
            <a:endParaRPr lang="en-US" sz="2450" dirty="0"/>
          </a:p>
        </p:txBody>
      </p:sp>
      <p:sp>
        <p:nvSpPr>
          <p:cNvPr id="7" name="Text 5"/>
          <p:cNvSpPr/>
          <p:nvPr/>
        </p:nvSpPr>
        <p:spPr>
          <a:xfrm>
            <a:off x="973931" y="3133011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Strong Performers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973931" y="3589973"/>
            <a:ext cx="6001345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Aircraft-bombs</a:t>
            </a: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(F1 ≈ 0.83) and </a:t>
            </a:r>
            <a:r>
              <a:rPr lang="en-US" sz="16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projectiles</a:t>
            </a: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(F1 ≈ 0.81) show robust discriminability. High precision and recall enable confident identification.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20808" y="2264807"/>
            <a:ext cx="6469856" cy="2573774"/>
          </a:xfrm>
          <a:prstGeom prst="roundRect">
            <a:avLst>
              <a:gd name="adj" fmla="val 3449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905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443668" y="2287667"/>
            <a:ext cx="6424136" cy="634008"/>
          </a:xfrm>
          <a:prstGeom prst="roundRect">
            <a:avLst>
              <a:gd name="adj" fmla="val 9675"/>
            </a:avLst>
          </a:prstGeom>
          <a:solidFill>
            <a:srgbClr val="E6DED2">
              <a:alpha val="50000"/>
            </a:srgbClr>
          </a:solidFill>
          <a:ln/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10497264" y="2402681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2" name="Text 10"/>
          <p:cNvSpPr/>
          <p:nvPr/>
        </p:nvSpPr>
        <p:spPr>
          <a:xfrm>
            <a:off x="7655004" y="3133011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High Precision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7655004" y="3589973"/>
            <a:ext cx="6001464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Fuzes</a:t>
            </a: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and </a:t>
            </a:r>
            <a:r>
              <a:rPr lang="en-US" sz="16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mortars</a:t>
            </a: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(precision ≈ 0.9) are rarely misclassified, but </a:t>
            </a:r>
            <a:r>
              <a:rPr lang="en-US" sz="16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low recall</a:t>
            </a: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means some go undetected. Trade-off between false alarms and missed detections.</a:t>
            </a:r>
            <a:endParaRPr lang="en-US" sz="1650" dirty="0"/>
          </a:p>
        </p:txBody>
      </p:sp>
      <p:sp>
        <p:nvSpPr>
          <p:cNvPr id="14" name="Shape 12"/>
          <p:cNvSpPr/>
          <p:nvPr/>
        </p:nvSpPr>
        <p:spPr>
          <a:xfrm>
            <a:off x="739735" y="5049917"/>
            <a:ext cx="6469737" cy="2573774"/>
          </a:xfrm>
          <a:prstGeom prst="roundRect">
            <a:avLst>
              <a:gd name="adj" fmla="val 3449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905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62595" y="5072777"/>
            <a:ext cx="6424017" cy="634008"/>
          </a:xfrm>
          <a:prstGeom prst="roundRect">
            <a:avLst>
              <a:gd name="adj" fmla="val 9675"/>
            </a:avLst>
          </a:prstGeom>
          <a:solidFill>
            <a:srgbClr val="E6DED2">
              <a:alpha val="50000"/>
            </a:srgbClr>
          </a:solidFill>
          <a:ln/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3816072" y="5187791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7" name="Text 15"/>
          <p:cNvSpPr/>
          <p:nvPr/>
        </p:nvSpPr>
        <p:spPr>
          <a:xfrm>
            <a:off x="973931" y="5918121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High Recall</a:t>
            </a:r>
            <a:endParaRPr lang="en-US" sz="2050" dirty="0"/>
          </a:p>
        </p:txBody>
      </p:sp>
      <p:sp>
        <p:nvSpPr>
          <p:cNvPr id="18" name="Text 16"/>
          <p:cNvSpPr/>
          <p:nvPr/>
        </p:nvSpPr>
        <p:spPr>
          <a:xfrm>
            <a:off x="973931" y="6375083"/>
            <a:ext cx="6001345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Landmines</a:t>
            </a: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(recall ≈ 0.91) are caught frequently, yet </a:t>
            </a:r>
            <a:r>
              <a:rPr lang="en-US" sz="16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precision</a:t>
            </a: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lags (≈ 0.61). More false positives, but fewer life-threatening misses.</a:t>
            </a:r>
            <a:endParaRPr lang="en-US" sz="1650" dirty="0"/>
          </a:p>
        </p:txBody>
      </p:sp>
      <p:sp>
        <p:nvSpPr>
          <p:cNvPr id="19" name="Shape 17"/>
          <p:cNvSpPr/>
          <p:nvPr/>
        </p:nvSpPr>
        <p:spPr>
          <a:xfrm>
            <a:off x="7420808" y="5049917"/>
            <a:ext cx="6469856" cy="2573774"/>
          </a:xfrm>
          <a:prstGeom prst="roundRect">
            <a:avLst>
              <a:gd name="adj" fmla="val 3449"/>
            </a:avLst>
          </a:prstGeom>
          <a:solidFill>
            <a:srgbClr val="FDFBF7"/>
          </a:solidFill>
          <a:ln w="22860">
            <a:solidFill>
              <a:srgbClr val="E6DED2"/>
            </a:solidFill>
            <a:prstDash val="solid"/>
          </a:ln>
          <a:effectLst>
            <a:outerShdw dist="19050" dir="2700000" algn="bl" rotWithShape="0">
              <a:srgbClr val="E6DED2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443668" y="5072777"/>
            <a:ext cx="6424136" cy="634008"/>
          </a:xfrm>
          <a:prstGeom prst="roundRect">
            <a:avLst>
              <a:gd name="adj" fmla="val 9675"/>
            </a:avLst>
          </a:prstGeom>
          <a:solidFill>
            <a:srgbClr val="E6DED2">
              <a:alpha val="50000"/>
            </a:srgbClr>
          </a:solidFill>
          <a:ln/>
          <a:effectLst>
            <a:outerShdw dist="19050" dir="2700000" algn="bl" rotWithShape="0">
              <a:srgbClr val="CCC4B8">
                <a:alpha val="100000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0497264" y="5187791"/>
            <a:ext cx="316944" cy="396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50" dirty="0">
                <a:solidFill>
                  <a:srgbClr val="000000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4</a:t>
            </a:r>
            <a:endParaRPr lang="en-US" sz="2450" dirty="0"/>
          </a:p>
        </p:txBody>
      </p:sp>
      <p:sp>
        <p:nvSpPr>
          <p:cNvPr id="22" name="Text 20"/>
          <p:cNvSpPr/>
          <p:nvPr/>
        </p:nvSpPr>
        <p:spPr>
          <a:xfrm>
            <a:off x="7655004" y="5918121"/>
            <a:ext cx="2641997" cy="330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Challenging</a:t>
            </a:r>
            <a:endParaRPr lang="en-US" sz="2050" dirty="0"/>
          </a:p>
        </p:txBody>
      </p:sp>
      <p:sp>
        <p:nvSpPr>
          <p:cNvPr id="23" name="Text 21"/>
          <p:cNvSpPr/>
          <p:nvPr/>
        </p:nvSpPr>
        <p:spPr>
          <a:xfrm>
            <a:off x="7655004" y="6375083"/>
            <a:ext cx="6001464" cy="1014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Rockets</a:t>
            </a: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and </a:t>
            </a:r>
            <a:r>
              <a:rPr lang="en-US" sz="1650" b="1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submunitions</a:t>
            </a:r>
            <a:r>
              <a:rPr lang="en-US" sz="16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 remain difficult (F1 ≈ 0.6). Visual similarity and dataset imbalance contribute to lower performance.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3034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A3A3A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From Identification to Safety Action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8806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C4C4C"/>
                </a:solidFill>
                <a:latin typeface="Noto Serif" pitchFamily="34" charset="0"/>
                <a:ea typeface="Noto Serif" pitchFamily="34" charset="-122"/>
                <a:cs typeface="Noto Serif" pitchFamily="34" charset="-120"/>
              </a:rPr>
              <a:t>Classification alone is valuable only when it guides real-world safety decisions. Each predicted UXO class links directly to proven safety rubrics.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800" y="3938945"/>
            <a:ext cx="340162" cy="3401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3931920"/>
            <a:ext cx="30535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Do Not Touch or Move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44223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800" y="5245894"/>
            <a:ext cx="340162" cy="340162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530906" y="52388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Mark &amp; Notify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1530906" y="57292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8800" y="6552843"/>
            <a:ext cx="340162" cy="34016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1530906" y="6545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C4C4C"/>
                </a:solidFill>
                <a:latin typeface="Noto Serif Medium" pitchFamily="34" charset="0"/>
                <a:ea typeface="Noto Serif Medium" pitchFamily="34" charset="-122"/>
                <a:cs typeface="Noto Serif Medium" pitchFamily="34" charset="-120"/>
              </a:rPr>
              <a:t>Responder Protocol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1530906" y="703623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838</Words>
  <Application>Microsoft Office PowerPoint</Application>
  <PresentationFormat>Custom</PresentationFormat>
  <Paragraphs>140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Noto Serif</vt:lpstr>
      <vt:lpstr>Noto Serif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Dana Kossaybati (Student)</cp:lastModifiedBy>
  <cp:revision>13</cp:revision>
  <dcterms:created xsi:type="dcterms:W3CDTF">2025-10-28T15:31:33Z</dcterms:created>
  <dcterms:modified xsi:type="dcterms:W3CDTF">2025-10-28T17:08:06Z</dcterms:modified>
</cp:coreProperties>
</file>